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  <p:sldMasterId id="2147483719" r:id="rId2"/>
  </p:sldMasterIdLst>
  <p:notesMasterIdLst>
    <p:notesMasterId r:id="rId24"/>
  </p:notesMasterIdLst>
  <p:sldIdLst>
    <p:sldId id="314" r:id="rId3"/>
    <p:sldId id="315" r:id="rId4"/>
    <p:sldId id="316" r:id="rId5"/>
    <p:sldId id="317" r:id="rId6"/>
    <p:sldId id="319" r:id="rId7"/>
    <p:sldId id="405" r:id="rId8"/>
    <p:sldId id="406" r:id="rId9"/>
    <p:sldId id="407" r:id="rId10"/>
    <p:sldId id="408" r:id="rId11"/>
    <p:sldId id="409" r:id="rId12"/>
    <p:sldId id="410" r:id="rId13"/>
    <p:sldId id="411" r:id="rId14"/>
    <p:sldId id="412" r:id="rId15"/>
    <p:sldId id="327" r:id="rId16"/>
    <p:sldId id="328" r:id="rId17"/>
    <p:sldId id="329" r:id="rId18"/>
    <p:sldId id="330" r:id="rId19"/>
    <p:sldId id="331" r:id="rId20"/>
    <p:sldId id="404" r:id="rId21"/>
    <p:sldId id="332" r:id="rId22"/>
    <p:sldId id="326" r:id="rId2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4B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77" d="100"/>
          <a:sy n="77" d="100"/>
        </p:scale>
        <p:origin x="-101" y="-2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D5BC0-C514-4F40-A617-F78406BA672D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78542-B5CA-3B47-A430-B714A0345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27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Thank teacher leaders </a:t>
            </a:r>
          </a:p>
          <a:p>
            <a:r>
              <a:rPr lang="en-US" smtClean="0"/>
              <a:t>Introduce and thank faculty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032C37-87C4-42C2-B148-32713149033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78542-B5CA-3B47-A430-B714A0345E3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78542-B5CA-3B47-A430-B714A0345E3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/>
          <p:nvPr/>
        </p:nvSpPr>
        <p:spPr>
          <a:xfrm>
            <a:off x="9" y="4"/>
            <a:ext cx="365125" cy="5141119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38"/>
          <p:cNvSpPr/>
          <p:nvPr/>
        </p:nvSpPr>
        <p:spPr>
          <a:xfrm>
            <a:off x="309572" y="510780"/>
            <a:ext cx="46037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39"/>
          <p:cNvSpPr/>
          <p:nvPr/>
        </p:nvSpPr>
        <p:spPr>
          <a:xfrm>
            <a:off x="268297" y="510780"/>
            <a:ext cx="28575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40"/>
          <p:cNvSpPr/>
          <p:nvPr/>
        </p:nvSpPr>
        <p:spPr>
          <a:xfrm>
            <a:off x="249247" y="510780"/>
            <a:ext cx="9525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41"/>
          <p:cNvSpPr/>
          <p:nvPr/>
        </p:nvSpPr>
        <p:spPr>
          <a:xfrm>
            <a:off x="222250" y="510780"/>
            <a:ext cx="7938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55"/>
          <p:cNvSpPr/>
          <p:nvPr/>
        </p:nvSpPr>
        <p:spPr>
          <a:xfrm>
            <a:off x="255597" y="3784999"/>
            <a:ext cx="73025" cy="126920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64"/>
          <p:cNvSpPr/>
          <p:nvPr/>
        </p:nvSpPr>
        <p:spPr>
          <a:xfrm>
            <a:off x="255597" y="3598069"/>
            <a:ext cx="73025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65"/>
          <p:cNvSpPr/>
          <p:nvPr/>
        </p:nvSpPr>
        <p:spPr>
          <a:xfrm>
            <a:off x="255597" y="3477816"/>
            <a:ext cx="73025" cy="103584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66"/>
          <p:cNvSpPr/>
          <p:nvPr/>
        </p:nvSpPr>
        <p:spPr>
          <a:xfrm>
            <a:off x="255597" y="3406379"/>
            <a:ext cx="73025" cy="5595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257550"/>
            <a:ext cx="7772400" cy="1481328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125980"/>
            <a:ext cx="7772400" cy="113157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3D76470-3C54-4270-8B55-8A5A9CD9646D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A8301F3-660E-4426-864D-9F2755784706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8A6A4-F167-47F1-A409-8B4B5D4D2504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7EED5-FFD7-4845-B77F-A2F838CC3DE5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3"/>
          <p:cNvSpPr>
            <a:spLocks/>
          </p:cNvSpPr>
          <p:nvPr/>
        </p:nvSpPr>
        <p:spPr bwMode="auto">
          <a:xfrm>
            <a:off x="4829184" y="804863"/>
            <a:ext cx="4321175" cy="4343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374650" y="4"/>
            <a:ext cx="5513388" cy="496133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reeform 12"/>
          <p:cNvSpPr>
            <a:spLocks/>
          </p:cNvSpPr>
          <p:nvPr/>
        </p:nvSpPr>
        <p:spPr bwMode="auto">
          <a:xfrm rot="5236414">
            <a:off x="4976019" y="964010"/>
            <a:ext cx="30861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>
            <a:off x="5943600" y="0"/>
            <a:ext cx="27432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>
            <a:off x="5943600" y="3200400"/>
            <a:ext cx="3200400" cy="8572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7"/>
          <p:cNvSpPr>
            <a:spLocks/>
          </p:cNvSpPr>
          <p:nvPr/>
        </p:nvSpPr>
        <p:spPr bwMode="auto">
          <a:xfrm>
            <a:off x="5943600" y="0"/>
            <a:ext cx="13716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5948369" y="3184923"/>
            <a:ext cx="2090737" cy="195857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Freeform 19"/>
          <p:cNvSpPr>
            <a:spLocks/>
          </p:cNvSpPr>
          <p:nvPr/>
        </p:nvSpPr>
        <p:spPr bwMode="auto">
          <a:xfrm>
            <a:off x="5943600" y="3200400"/>
            <a:ext cx="16002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reeform 20"/>
          <p:cNvSpPr>
            <a:spLocks/>
          </p:cNvSpPr>
          <p:nvPr/>
        </p:nvSpPr>
        <p:spPr bwMode="auto">
          <a:xfrm>
            <a:off x="5943600" y="1028700"/>
            <a:ext cx="3200400" cy="21717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Freeform 21"/>
          <p:cNvSpPr>
            <a:spLocks/>
          </p:cNvSpPr>
          <p:nvPr/>
        </p:nvSpPr>
        <p:spPr bwMode="auto">
          <a:xfrm>
            <a:off x="5943600" y="1314450"/>
            <a:ext cx="3200400" cy="18859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Freeform 22"/>
          <p:cNvSpPr>
            <a:spLocks/>
          </p:cNvSpPr>
          <p:nvPr/>
        </p:nvSpPr>
        <p:spPr bwMode="auto">
          <a:xfrm>
            <a:off x="990600" y="3200400"/>
            <a:ext cx="4953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Freeform 23"/>
          <p:cNvSpPr>
            <a:spLocks/>
          </p:cNvSpPr>
          <p:nvPr/>
        </p:nvSpPr>
        <p:spPr bwMode="auto">
          <a:xfrm>
            <a:off x="533400" y="3200400"/>
            <a:ext cx="5334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Freeform 24"/>
          <p:cNvSpPr>
            <a:spLocks/>
          </p:cNvSpPr>
          <p:nvPr/>
        </p:nvSpPr>
        <p:spPr bwMode="auto">
          <a:xfrm>
            <a:off x="366713" y="1828800"/>
            <a:ext cx="5638800" cy="1371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Freeform 25"/>
          <p:cNvSpPr>
            <a:spLocks/>
          </p:cNvSpPr>
          <p:nvPr/>
        </p:nvSpPr>
        <p:spPr bwMode="auto">
          <a:xfrm>
            <a:off x="366713" y="1600200"/>
            <a:ext cx="5638800" cy="1600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Freeform 26"/>
          <p:cNvSpPr>
            <a:spLocks/>
          </p:cNvSpPr>
          <p:nvPr/>
        </p:nvSpPr>
        <p:spPr bwMode="auto">
          <a:xfrm>
            <a:off x="4572000" y="3200400"/>
            <a:ext cx="13716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6"/>
          <p:cNvSpPr/>
          <p:nvPr/>
        </p:nvSpPr>
        <p:spPr>
          <a:xfrm>
            <a:off x="363547" y="301229"/>
            <a:ext cx="8504237" cy="66555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Rectangle 7"/>
          <p:cNvSpPr/>
          <p:nvPr/>
        </p:nvSpPr>
        <p:spPr>
          <a:xfrm flipH="1">
            <a:off x="371475" y="510780"/>
            <a:ext cx="26988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8"/>
          <p:cNvSpPr/>
          <p:nvPr/>
        </p:nvSpPr>
        <p:spPr>
          <a:xfrm flipH="1">
            <a:off x="411172" y="510780"/>
            <a:ext cx="26987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9"/>
          <p:cNvSpPr/>
          <p:nvPr/>
        </p:nvSpPr>
        <p:spPr>
          <a:xfrm flipH="1">
            <a:off x="447682" y="510780"/>
            <a:ext cx="9525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ectangle 10"/>
          <p:cNvSpPr/>
          <p:nvPr/>
        </p:nvSpPr>
        <p:spPr>
          <a:xfrm flipH="1">
            <a:off x="476259" y="510780"/>
            <a:ext cx="9525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Rectangle 11"/>
          <p:cNvSpPr/>
          <p:nvPr/>
        </p:nvSpPr>
        <p:spPr>
          <a:xfrm>
            <a:off x="500063" y="510780"/>
            <a:ext cx="36512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013758"/>
            <a:ext cx="5718048" cy="733115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384048"/>
            <a:ext cx="8156448" cy="58293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55CBAE2-6B6D-4A67-BCED-E9AFEC756407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FE4D8D-530A-4CC3-9F66-AEF6DE0C7762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048"/>
            <a:ext cx="8229600" cy="6858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FF14A6F-D2FB-4C9D-A443-1F6A47ACFD43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E872C3-F63F-465C-968E-FEB10557B8FE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4"/>
          <p:cNvSpPr/>
          <p:nvPr/>
        </p:nvSpPr>
        <p:spPr>
          <a:xfrm>
            <a:off x="9" y="301229"/>
            <a:ext cx="8867775" cy="66555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5"/>
          <p:cNvSpPr/>
          <p:nvPr/>
        </p:nvSpPr>
        <p:spPr>
          <a:xfrm>
            <a:off x="87322" y="510780"/>
            <a:ext cx="46037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16"/>
          <p:cNvSpPr/>
          <p:nvPr/>
        </p:nvSpPr>
        <p:spPr>
          <a:xfrm>
            <a:off x="47625" y="510780"/>
            <a:ext cx="26988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17"/>
          <p:cNvSpPr/>
          <p:nvPr/>
        </p:nvSpPr>
        <p:spPr>
          <a:xfrm>
            <a:off x="28584" y="510780"/>
            <a:ext cx="9525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7" y="510780"/>
            <a:ext cx="9525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9"/>
          <p:cNvSpPr/>
          <p:nvPr/>
        </p:nvSpPr>
        <p:spPr>
          <a:xfrm flipH="1">
            <a:off x="149234" y="510780"/>
            <a:ext cx="28575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20"/>
          <p:cNvSpPr/>
          <p:nvPr/>
        </p:nvSpPr>
        <p:spPr>
          <a:xfrm flipH="1">
            <a:off x="188922" y="510780"/>
            <a:ext cx="28575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21"/>
          <p:cNvSpPr/>
          <p:nvPr/>
        </p:nvSpPr>
        <p:spPr>
          <a:xfrm flipH="1">
            <a:off x="227020" y="510780"/>
            <a:ext cx="9525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28"/>
          <p:cNvSpPr/>
          <p:nvPr/>
        </p:nvSpPr>
        <p:spPr>
          <a:xfrm flipH="1">
            <a:off x="255597" y="510780"/>
            <a:ext cx="7937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29"/>
          <p:cNvSpPr/>
          <p:nvPr/>
        </p:nvSpPr>
        <p:spPr>
          <a:xfrm>
            <a:off x="279404" y="510780"/>
            <a:ext cx="36513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384048"/>
            <a:ext cx="7772400" cy="6858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7312"/>
            <a:ext cx="4040188" cy="47982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3" y="1357312"/>
            <a:ext cx="4041775" cy="47982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44278"/>
            <a:ext cx="4040188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844278"/>
            <a:ext cx="4041775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2E2E2E4-FEF0-4F9C-A53D-315652EDED9A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D1E8F07-27C8-44BC-A7B4-6740E0580069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6858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16123-DABE-42B6-A0BD-9B99CC877B55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FD0B6-9887-458C-BBA6-617918F7350F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E5CF522-D0FD-44ED-9F46-D5F845C390E2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879FCA-D1E2-4AFE-9ACC-7663E319CFA6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4787"/>
            <a:ext cx="8229600" cy="871538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076325"/>
            <a:ext cx="2514600" cy="3429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076325"/>
            <a:ext cx="5486400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B6C7E-3C5A-4901-972D-DF1BAF830E0C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5CB70-A8EA-4FDA-ABA1-32556931E8A5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368300" y="0"/>
            <a:ext cx="8777288" cy="140851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8"/>
          <p:cNvCxnSpPr/>
          <p:nvPr/>
        </p:nvCxnSpPr>
        <p:spPr>
          <a:xfrm flipV="1">
            <a:off x="363538" y="1413272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9"/>
          <p:cNvGrpSpPr>
            <a:grpSpLocks/>
          </p:cNvGrpSpPr>
          <p:nvPr/>
        </p:nvGrpSpPr>
        <p:grpSpPr bwMode="auto">
          <a:xfrm rot="5400000">
            <a:off x="8531825" y="898331"/>
            <a:ext cx="98822" cy="128587"/>
            <a:chOff x="6668087" y="1297746"/>
            <a:chExt cx="161840" cy="156602"/>
          </a:xfrm>
        </p:grpSpPr>
        <p:cxnSp>
          <p:nvCxnSpPr>
            <p:cNvPr id="8" name="Straight Connector 14"/>
            <p:cNvCxnSpPr/>
            <p:nvPr/>
          </p:nvCxnSpPr>
          <p:spPr>
            <a:xfrm rot="16200000">
              <a:off x="6663593" y="1271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5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6"/>
            <p:cNvCxnSpPr/>
            <p:nvPr/>
          </p:nvCxnSpPr>
          <p:spPr>
            <a:xfrm rot="5400000" flipH="1">
              <a:off x="6744513" y="1270333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3"/>
          <p:cNvGrpSpPr>
            <a:grpSpLocks/>
          </p:cNvGrpSpPr>
          <p:nvPr/>
        </p:nvGrpSpPr>
        <p:grpSpPr bwMode="auto">
          <a:xfrm rot="5400000">
            <a:off x="8684225" y="1012631"/>
            <a:ext cx="98822" cy="128587"/>
            <a:chOff x="6668087" y="1297746"/>
            <a:chExt cx="161840" cy="156602"/>
          </a:xfrm>
        </p:grpSpPr>
        <p:cxnSp>
          <p:nvCxnSpPr>
            <p:cNvPr id="12" name="Straight Connector 10"/>
            <p:cNvCxnSpPr/>
            <p:nvPr/>
          </p:nvCxnSpPr>
          <p:spPr>
            <a:xfrm rot="16200000">
              <a:off x="6663593" y="1271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1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2"/>
            <p:cNvCxnSpPr/>
            <p:nvPr/>
          </p:nvCxnSpPr>
          <p:spPr>
            <a:xfrm rot="5400000" flipH="1">
              <a:off x="6744513" y="1270333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7"/>
          <p:cNvGrpSpPr>
            <a:grpSpLocks/>
          </p:cNvGrpSpPr>
          <p:nvPr/>
        </p:nvGrpSpPr>
        <p:grpSpPr bwMode="auto">
          <a:xfrm rot="5400000">
            <a:off x="8336562" y="1090018"/>
            <a:ext cx="98822" cy="128588"/>
            <a:chOff x="6668087" y="1297746"/>
            <a:chExt cx="161840" cy="156602"/>
          </a:xfrm>
        </p:grpSpPr>
        <p:cxnSp>
          <p:nvCxnSpPr>
            <p:cNvPr id="16" name="Straight Connector 18"/>
            <p:cNvCxnSpPr/>
            <p:nvPr/>
          </p:nvCxnSpPr>
          <p:spPr>
            <a:xfrm rot="16200000">
              <a:off x="6663592" y="1271306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/>
          </p:nvCxnSpPr>
          <p:spPr>
            <a:xfrm rot="5400000" flipH="1">
              <a:off x="6744512" y="1270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330939"/>
            <a:ext cx="6858000" cy="526312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420336"/>
            <a:ext cx="8778240" cy="3720108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862608"/>
            <a:ext cx="6858000" cy="51435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41673"/>
            <a:ext cx="2133600" cy="273844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E452E1-6962-43A8-AFFA-27CA43AC9D3D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41673"/>
            <a:ext cx="5562600" cy="273844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41673"/>
            <a:ext cx="457200" cy="273844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CD6D96-9F79-4007-AEB7-F1E581AD3D63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EB8F3-6548-4C5A-A15C-F373F5CA94F8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BB0A1-44DB-4016-BB8F-36B95DD06669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1981200" cy="4388644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5867400" cy="4388644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B71A9-41D1-47B4-88E1-0693AB537CB7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53ED-E7D2-469F-9CDF-33DFDDCF627C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CA66B-0A99-4DE7-ACE4-513A2A98E731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76480-D811-48C1-BF37-2C3454C49D70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/>
          <p:nvPr/>
        </p:nvSpPr>
        <p:spPr>
          <a:xfrm>
            <a:off x="7" y="3"/>
            <a:ext cx="365125" cy="5141119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38"/>
          <p:cNvSpPr/>
          <p:nvPr/>
        </p:nvSpPr>
        <p:spPr>
          <a:xfrm>
            <a:off x="309570" y="510780"/>
            <a:ext cx="46037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39"/>
          <p:cNvSpPr/>
          <p:nvPr/>
        </p:nvSpPr>
        <p:spPr>
          <a:xfrm>
            <a:off x="268295" y="510780"/>
            <a:ext cx="28575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40"/>
          <p:cNvSpPr/>
          <p:nvPr/>
        </p:nvSpPr>
        <p:spPr>
          <a:xfrm>
            <a:off x="249245" y="510780"/>
            <a:ext cx="9525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41"/>
          <p:cNvSpPr/>
          <p:nvPr/>
        </p:nvSpPr>
        <p:spPr>
          <a:xfrm>
            <a:off x="222250" y="510780"/>
            <a:ext cx="7938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55"/>
          <p:cNvSpPr/>
          <p:nvPr/>
        </p:nvSpPr>
        <p:spPr>
          <a:xfrm>
            <a:off x="255595" y="3784999"/>
            <a:ext cx="73025" cy="126920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64"/>
          <p:cNvSpPr/>
          <p:nvPr/>
        </p:nvSpPr>
        <p:spPr>
          <a:xfrm>
            <a:off x="255595" y="3598069"/>
            <a:ext cx="73025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65"/>
          <p:cNvSpPr/>
          <p:nvPr/>
        </p:nvSpPr>
        <p:spPr>
          <a:xfrm>
            <a:off x="255595" y="3477816"/>
            <a:ext cx="73025" cy="103584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66"/>
          <p:cNvSpPr/>
          <p:nvPr/>
        </p:nvSpPr>
        <p:spPr>
          <a:xfrm>
            <a:off x="255595" y="3406379"/>
            <a:ext cx="73025" cy="5595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257550"/>
            <a:ext cx="7772400" cy="1481328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125980"/>
            <a:ext cx="7772400" cy="113157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3D76470-3C54-4270-8B55-8A5A9CD9646D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A8301F3-660E-4426-864D-9F2755784706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8A6A4-F167-47F1-A409-8B4B5D4D2504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7EED5-FFD7-4845-B77F-A2F838CC3DE5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3"/>
          <p:cNvSpPr>
            <a:spLocks/>
          </p:cNvSpPr>
          <p:nvPr/>
        </p:nvSpPr>
        <p:spPr bwMode="auto">
          <a:xfrm>
            <a:off x="4829182" y="804863"/>
            <a:ext cx="4321175" cy="4343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374650" y="3"/>
            <a:ext cx="5513388" cy="496133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reeform 12"/>
          <p:cNvSpPr>
            <a:spLocks/>
          </p:cNvSpPr>
          <p:nvPr/>
        </p:nvSpPr>
        <p:spPr bwMode="auto">
          <a:xfrm rot="5236414">
            <a:off x="4976019" y="964010"/>
            <a:ext cx="30861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>
            <a:off x="5943600" y="0"/>
            <a:ext cx="27432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>
            <a:off x="5943600" y="3200400"/>
            <a:ext cx="3200400" cy="8572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7"/>
          <p:cNvSpPr>
            <a:spLocks/>
          </p:cNvSpPr>
          <p:nvPr/>
        </p:nvSpPr>
        <p:spPr bwMode="auto">
          <a:xfrm>
            <a:off x="5943600" y="0"/>
            <a:ext cx="13716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5948369" y="3184923"/>
            <a:ext cx="2090737" cy="195857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Freeform 19"/>
          <p:cNvSpPr>
            <a:spLocks/>
          </p:cNvSpPr>
          <p:nvPr/>
        </p:nvSpPr>
        <p:spPr bwMode="auto">
          <a:xfrm>
            <a:off x="5943600" y="3200400"/>
            <a:ext cx="16002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reeform 20"/>
          <p:cNvSpPr>
            <a:spLocks/>
          </p:cNvSpPr>
          <p:nvPr/>
        </p:nvSpPr>
        <p:spPr bwMode="auto">
          <a:xfrm>
            <a:off x="5943600" y="1028700"/>
            <a:ext cx="3200400" cy="21717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Freeform 21"/>
          <p:cNvSpPr>
            <a:spLocks/>
          </p:cNvSpPr>
          <p:nvPr/>
        </p:nvSpPr>
        <p:spPr bwMode="auto">
          <a:xfrm>
            <a:off x="5943600" y="1314450"/>
            <a:ext cx="3200400" cy="18859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Freeform 22"/>
          <p:cNvSpPr>
            <a:spLocks/>
          </p:cNvSpPr>
          <p:nvPr/>
        </p:nvSpPr>
        <p:spPr bwMode="auto">
          <a:xfrm>
            <a:off x="990600" y="3200400"/>
            <a:ext cx="4953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Freeform 23"/>
          <p:cNvSpPr>
            <a:spLocks/>
          </p:cNvSpPr>
          <p:nvPr/>
        </p:nvSpPr>
        <p:spPr bwMode="auto">
          <a:xfrm>
            <a:off x="533400" y="3200400"/>
            <a:ext cx="5334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Freeform 24"/>
          <p:cNvSpPr>
            <a:spLocks/>
          </p:cNvSpPr>
          <p:nvPr/>
        </p:nvSpPr>
        <p:spPr bwMode="auto">
          <a:xfrm>
            <a:off x="366713" y="1828800"/>
            <a:ext cx="5638800" cy="1371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Freeform 25"/>
          <p:cNvSpPr>
            <a:spLocks/>
          </p:cNvSpPr>
          <p:nvPr/>
        </p:nvSpPr>
        <p:spPr bwMode="auto">
          <a:xfrm>
            <a:off x="366713" y="1600200"/>
            <a:ext cx="5638800" cy="1600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Freeform 26"/>
          <p:cNvSpPr>
            <a:spLocks/>
          </p:cNvSpPr>
          <p:nvPr/>
        </p:nvSpPr>
        <p:spPr bwMode="auto">
          <a:xfrm>
            <a:off x="4572000" y="3200400"/>
            <a:ext cx="13716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6"/>
          <p:cNvSpPr/>
          <p:nvPr/>
        </p:nvSpPr>
        <p:spPr>
          <a:xfrm>
            <a:off x="363545" y="301229"/>
            <a:ext cx="8504237" cy="66555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Rectangle 7"/>
          <p:cNvSpPr/>
          <p:nvPr/>
        </p:nvSpPr>
        <p:spPr>
          <a:xfrm flipH="1">
            <a:off x="371475" y="510780"/>
            <a:ext cx="26988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8"/>
          <p:cNvSpPr/>
          <p:nvPr/>
        </p:nvSpPr>
        <p:spPr>
          <a:xfrm flipH="1">
            <a:off x="411170" y="510780"/>
            <a:ext cx="26987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9"/>
          <p:cNvSpPr/>
          <p:nvPr/>
        </p:nvSpPr>
        <p:spPr>
          <a:xfrm flipH="1">
            <a:off x="447682" y="510780"/>
            <a:ext cx="9525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Rectangle 10"/>
          <p:cNvSpPr/>
          <p:nvPr/>
        </p:nvSpPr>
        <p:spPr>
          <a:xfrm flipH="1">
            <a:off x="476257" y="510780"/>
            <a:ext cx="9525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Rectangle 11"/>
          <p:cNvSpPr/>
          <p:nvPr/>
        </p:nvSpPr>
        <p:spPr>
          <a:xfrm>
            <a:off x="500063" y="510780"/>
            <a:ext cx="36512" cy="273844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013757"/>
            <a:ext cx="5718048" cy="733115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384048"/>
            <a:ext cx="8156448" cy="58293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55CBAE2-6B6D-4A67-BCED-E9AFEC756407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FE4D8D-530A-4CC3-9F66-AEF6DE0C7762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048"/>
            <a:ext cx="8229600" cy="6858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FF14A6F-D2FB-4C9D-A443-1F6A47ACFD43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E872C3-F63F-465C-968E-FEB10557B8FE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4"/>
          <p:cNvSpPr/>
          <p:nvPr/>
        </p:nvSpPr>
        <p:spPr>
          <a:xfrm>
            <a:off x="7" y="301229"/>
            <a:ext cx="8867775" cy="66555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5"/>
          <p:cNvSpPr/>
          <p:nvPr/>
        </p:nvSpPr>
        <p:spPr>
          <a:xfrm>
            <a:off x="87320" y="510780"/>
            <a:ext cx="46037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16"/>
          <p:cNvSpPr/>
          <p:nvPr/>
        </p:nvSpPr>
        <p:spPr>
          <a:xfrm>
            <a:off x="47625" y="510780"/>
            <a:ext cx="26988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17"/>
          <p:cNvSpPr/>
          <p:nvPr/>
        </p:nvSpPr>
        <p:spPr>
          <a:xfrm>
            <a:off x="28582" y="510780"/>
            <a:ext cx="9525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7" y="510780"/>
            <a:ext cx="9525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9"/>
          <p:cNvSpPr/>
          <p:nvPr/>
        </p:nvSpPr>
        <p:spPr>
          <a:xfrm flipH="1">
            <a:off x="149232" y="510780"/>
            <a:ext cx="28575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20"/>
          <p:cNvSpPr/>
          <p:nvPr/>
        </p:nvSpPr>
        <p:spPr>
          <a:xfrm flipH="1">
            <a:off x="188920" y="510780"/>
            <a:ext cx="28575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21"/>
          <p:cNvSpPr/>
          <p:nvPr/>
        </p:nvSpPr>
        <p:spPr>
          <a:xfrm flipH="1">
            <a:off x="227020" y="510780"/>
            <a:ext cx="9525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28"/>
          <p:cNvSpPr/>
          <p:nvPr/>
        </p:nvSpPr>
        <p:spPr>
          <a:xfrm flipH="1">
            <a:off x="255595" y="510780"/>
            <a:ext cx="7937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29"/>
          <p:cNvSpPr/>
          <p:nvPr/>
        </p:nvSpPr>
        <p:spPr>
          <a:xfrm>
            <a:off x="279404" y="510780"/>
            <a:ext cx="36513" cy="273844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384048"/>
            <a:ext cx="7772400" cy="6858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7312"/>
            <a:ext cx="4040188" cy="47982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2" y="1357312"/>
            <a:ext cx="4041775" cy="47982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44278"/>
            <a:ext cx="4040188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1844278"/>
            <a:ext cx="4041775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2E2E2E4-FEF0-4F9C-A53D-315652EDED9A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D1E8F07-27C8-44BC-A7B4-6740E0580069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6858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16123-DABE-42B6-A0BD-9B99CC877B55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FD0B6-9887-458C-BBA6-617918F7350F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E5CF522-D0FD-44ED-9F46-D5F845C390E2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879FCA-D1E2-4AFE-9ACC-7663E319CFA6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4787"/>
            <a:ext cx="8229600" cy="871538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076325"/>
            <a:ext cx="2514600" cy="3429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076325"/>
            <a:ext cx="5486400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B6C7E-3C5A-4901-972D-DF1BAF830E0C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5CB70-A8EA-4FDA-ABA1-32556931E8A5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368300" y="0"/>
            <a:ext cx="8777288" cy="140851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8"/>
          <p:cNvCxnSpPr/>
          <p:nvPr/>
        </p:nvCxnSpPr>
        <p:spPr>
          <a:xfrm flipV="1">
            <a:off x="363538" y="1413272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9"/>
          <p:cNvGrpSpPr>
            <a:grpSpLocks/>
          </p:cNvGrpSpPr>
          <p:nvPr/>
        </p:nvGrpSpPr>
        <p:grpSpPr bwMode="auto">
          <a:xfrm rot="5400000">
            <a:off x="8531824" y="898330"/>
            <a:ext cx="98822" cy="128587"/>
            <a:chOff x="6668087" y="1297746"/>
            <a:chExt cx="161840" cy="156602"/>
          </a:xfrm>
        </p:grpSpPr>
        <p:cxnSp>
          <p:nvCxnSpPr>
            <p:cNvPr id="8" name="Straight Connector 14"/>
            <p:cNvCxnSpPr/>
            <p:nvPr/>
          </p:nvCxnSpPr>
          <p:spPr>
            <a:xfrm rot="16200000">
              <a:off x="6663593" y="1271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5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6"/>
            <p:cNvCxnSpPr/>
            <p:nvPr/>
          </p:nvCxnSpPr>
          <p:spPr>
            <a:xfrm rot="5400000" flipH="1">
              <a:off x="6744513" y="1270333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3"/>
          <p:cNvGrpSpPr>
            <a:grpSpLocks/>
          </p:cNvGrpSpPr>
          <p:nvPr/>
        </p:nvGrpSpPr>
        <p:grpSpPr bwMode="auto">
          <a:xfrm rot="5400000">
            <a:off x="8684224" y="1012630"/>
            <a:ext cx="98822" cy="128587"/>
            <a:chOff x="6668087" y="1297746"/>
            <a:chExt cx="161840" cy="156602"/>
          </a:xfrm>
        </p:grpSpPr>
        <p:cxnSp>
          <p:nvCxnSpPr>
            <p:cNvPr id="12" name="Straight Connector 10"/>
            <p:cNvCxnSpPr/>
            <p:nvPr/>
          </p:nvCxnSpPr>
          <p:spPr>
            <a:xfrm rot="16200000">
              <a:off x="6663593" y="1271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1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2"/>
            <p:cNvCxnSpPr/>
            <p:nvPr/>
          </p:nvCxnSpPr>
          <p:spPr>
            <a:xfrm rot="5400000" flipH="1">
              <a:off x="6744513" y="1270333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7"/>
          <p:cNvGrpSpPr>
            <a:grpSpLocks/>
          </p:cNvGrpSpPr>
          <p:nvPr/>
        </p:nvGrpSpPr>
        <p:grpSpPr bwMode="auto">
          <a:xfrm rot="5400000">
            <a:off x="8336561" y="1090018"/>
            <a:ext cx="98822" cy="128588"/>
            <a:chOff x="6668087" y="1297746"/>
            <a:chExt cx="161840" cy="156602"/>
          </a:xfrm>
        </p:grpSpPr>
        <p:cxnSp>
          <p:nvCxnSpPr>
            <p:cNvPr id="16" name="Straight Connector 18"/>
            <p:cNvCxnSpPr/>
            <p:nvPr/>
          </p:nvCxnSpPr>
          <p:spPr>
            <a:xfrm rot="16200000">
              <a:off x="6663592" y="1271306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/>
          </p:nvCxnSpPr>
          <p:spPr>
            <a:xfrm rot="5400000" flipH="1">
              <a:off x="6744512" y="1270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330939"/>
            <a:ext cx="6858000" cy="526312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420336"/>
            <a:ext cx="8778240" cy="3720108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862608"/>
            <a:ext cx="6858000" cy="51435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41673"/>
            <a:ext cx="2133600" cy="273844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E452E1-6962-43A8-AFFA-27CA43AC9D3D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41673"/>
            <a:ext cx="5562600" cy="273844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41673"/>
            <a:ext cx="457200" cy="273844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CD6D96-9F79-4007-AEB7-F1E581AD3D63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EB8F3-6548-4C5A-A15C-F373F5CA94F8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BB0A1-44DB-4016-BB8F-36B95DD06669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1981200" cy="4388644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5867400" cy="4388644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B71A9-41D1-47B4-88E1-0693AB537CB7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53ED-E7D2-469F-9CDF-33DFDDCF627C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CA66B-0A99-4DE7-ACE4-513A2A98E731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76480-D811-48C1-BF37-2C3454C49D70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" y="4"/>
            <a:ext cx="365125" cy="5141119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5597" y="3784999"/>
            <a:ext cx="73025" cy="126920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5597" y="3598069"/>
            <a:ext cx="73025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5597" y="3477816"/>
            <a:ext cx="73025" cy="103584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597" y="3406379"/>
            <a:ext cx="73025" cy="5595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9572" y="510780"/>
            <a:ext cx="46037" cy="27384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8297" y="510780"/>
            <a:ext cx="28575" cy="27384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9247" y="510780"/>
            <a:ext cx="9525" cy="27384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2250" y="510780"/>
            <a:ext cx="7938" cy="27384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384572"/>
            <a:ext cx="7772400" cy="6858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338263"/>
            <a:ext cx="7772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C42D9512-5B20-4A2B-86AD-E84E662C3ED9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4812507"/>
            <a:ext cx="5562600" cy="273844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48125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8A237907-3FB1-439E-9D63-F80549CF3BEA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" y="3"/>
            <a:ext cx="365125" cy="5141119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5595" y="3784999"/>
            <a:ext cx="73025" cy="126920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5595" y="3598069"/>
            <a:ext cx="73025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5595" y="3477816"/>
            <a:ext cx="73025" cy="103584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595" y="3406379"/>
            <a:ext cx="73025" cy="5595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9570" y="510780"/>
            <a:ext cx="46037" cy="27384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8295" y="510780"/>
            <a:ext cx="28575" cy="27384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9245" y="510780"/>
            <a:ext cx="9525" cy="27384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2250" y="510780"/>
            <a:ext cx="7938" cy="273844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384572"/>
            <a:ext cx="7772400" cy="6858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338263"/>
            <a:ext cx="7772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C42D9512-5B20-4A2B-86AD-E84E662C3ED9}" type="datetimeFigureOut">
              <a:rPr lang="en-US">
                <a:solidFill>
                  <a:srgbClr val="D6ECFF"/>
                </a:solidFill>
              </a:rPr>
              <a:pPr>
                <a:defRPr/>
              </a:pPr>
              <a:t>2/18/2014</a:t>
            </a:fld>
            <a:endParaRPr lang="en-US">
              <a:solidFill>
                <a:srgbClr val="D6EC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4812507"/>
            <a:ext cx="5562600" cy="273844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48125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8A237907-3FB1-439E-9D63-F80549CF3BEA}" type="slidenum">
              <a:rPr lang="en-US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arlotteteachers.org/" TargetMode="Externa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apps.charlotteteachers.org/" TargetMode="Externa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733550"/>
            <a:ext cx="8763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738AC8">
                    <a:lumMod val="75000"/>
                  </a:srgbClr>
                </a:solidFill>
                <a:latin typeface="Arial Narrow" panose="020B0606020202030204" pitchFamily="34" charset="0"/>
              </a:rPr>
              <a:t>CTI invites </a:t>
            </a:r>
            <a:r>
              <a:rPr lang="en-US" sz="4000" dirty="0">
                <a:solidFill>
                  <a:prstClr val="white"/>
                </a:solidFill>
                <a:latin typeface="Arial Narrow" panose="020B0606020202030204" pitchFamily="34" charset="0"/>
              </a:rPr>
              <a:t>You</a:t>
            </a:r>
            <a:r>
              <a:rPr lang="en-US" sz="4000" b="1" dirty="0">
                <a:solidFill>
                  <a:srgbClr val="738AC8">
                    <a:lumMod val="75000"/>
                  </a:srgbClr>
                </a:solidFill>
                <a:latin typeface="Arial Narrow" panose="020B0606020202030204" pitchFamily="34" charset="0"/>
              </a:rPr>
              <a:t> to Participate in </a:t>
            </a:r>
            <a:endParaRPr lang="en-US" sz="4000" b="1" dirty="0" smtClean="0">
              <a:solidFill>
                <a:srgbClr val="738AC8">
                  <a:lumMod val="75000"/>
                </a:srgbClr>
              </a:solidFill>
              <a:latin typeface="Arial Narrow" panose="020B0606020202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 smtClean="0">
                <a:solidFill>
                  <a:srgbClr val="738AC8">
                    <a:lumMod val="75000"/>
                  </a:srgbClr>
                </a:solidFill>
                <a:latin typeface="Arial Narrow" panose="020B0606020202030204" pitchFamily="34" charset="0"/>
              </a:rPr>
              <a:t>Content-Rich </a:t>
            </a:r>
            <a:r>
              <a:rPr lang="en-US" sz="4000" b="1" dirty="0">
                <a:solidFill>
                  <a:srgbClr val="738AC8">
                    <a:lumMod val="75000"/>
                  </a:srgbClr>
                </a:solidFill>
                <a:latin typeface="Arial Narrow" panose="020B0606020202030204" pitchFamily="34" charset="0"/>
              </a:rPr>
              <a:t>Seminars led by Faculty </a:t>
            </a:r>
            <a:r>
              <a:rPr lang="en-US" sz="4000" b="1" dirty="0" smtClean="0">
                <a:solidFill>
                  <a:srgbClr val="738AC8">
                    <a:lumMod val="75000"/>
                  </a:srgbClr>
                </a:solidFill>
                <a:latin typeface="Arial Narrow" panose="020B0606020202030204" pitchFamily="34" charset="0"/>
              </a:rPr>
              <a:t>from </a:t>
            </a:r>
            <a:endParaRPr lang="en-US" sz="4000" b="1" dirty="0">
              <a:solidFill>
                <a:srgbClr val="738AC8">
                  <a:lumMod val="75000"/>
                </a:srgbClr>
              </a:solidFill>
              <a:latin typeface="Arial Narrow" panose="020B0606020202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C00000"/>
                </a:solidFill>
                <a:latin typeface="Arial Narrow" panose="020B0606020202030204" pitchFamily="34" charset="0"/>
              </a:rPr>
              <a:t>Davidson </a:t>
            </a:r>
            <a:r>
              <a:rPr lang="en-US" sz="4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College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UNC </a:t>
            </a:r>
            <a:r>
              <a:rPr lang="en-US" sz="4000" b="1" dirty="0">
                <a:solidFill>
                  <a:srgbClr val="00B050"/>
                </a:solidFill>
                <a:latin typeface="Arial Narrow" panose="020B0606020202030204" pitchFamily="34" charset="0"/>
              </a:rPr>
              <a:t>Charlotte</a:t>
            </a:r>
            <a:r>
              <a:rPr lang="en-US" sz="4000" b="1" dirty="0">
                <a:solidFill>
                  <a:srgbClr val="738AC8">
                    <a:lumMod val="75000"/>
                  </a:srgbClr>
                </a:solidFill>
                <a:latin typeface="Arial Narrow" panose="020B0606020202030204" pitchFamily="34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0" dirty="0">
              <a:solidFill>
                <a:srgbClr val="1AB39F">
                  <a:lumMod val="40000"/>
                  <a:lumOff val="60000"/>
                </a:srgbClr>
              </a:solidFill>
              <a:latin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738AC8">
                  <a:lumMod val="75000"/>
                </a:srgbClr>
              </a:solidFill>
              <a:latin typeface="Calibri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4425432"/>
            <a:ext cx="2438400" cy="584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393595"/>
            <a:ext cx="1981200" cy="60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4419600"/>
            <a:ext cx="18288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J:\CTI private\CTI Communications\Logos\CTI Logos\2012 CTI Logos from Irina\CTI_CTE-0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133350"/>
            <a:ext cx="4371975" cy="143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914400" y="171450"/>
            <a:ext cx="7772400" cy="74295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dirty="0" smtClean="0">
                <a:latin typeface="Arial Narrow" panose="020B0606020202030204" pitchFamily="34" charset="0"/>
              </a:rPr>
              <a:t>Agenda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4294967295"/>
          </p:nvPr>
        </p:nvSpPr>
        <p:spPr>
          <a:xfrm>
            <a:off x="0" y="800105"/>
            <a:ext cx="9144000" cy="3910013"/>
          </a:xfrm>
        </p:spPr>
        <p:txBody>
          <a:bodyPr/>
          <a:lstStyle/>
          <a:p>
            <a:pPr lvl="3"/>
            <a:r>
              <a:rPr lang="en-US" sz="3200" dirty="0" smtClean="0">
                <a:latin typeface="Arial Narrow" panose="020B0606020202030204" pitchFamily="34" charset="0"/>
              </a:rPr>
              <a:t>Welcome </a:t>
            </a:r>
          </a:p>
          <a:p>
            <a:pPr lvl="3"/>
            <a:r>
              <a:rPr lang="en-US" sz="3200" dirty="0" smtClean="0">
                <a:latin typeface="Arial Narrow" panose="020B0606020202030204" pitchFamily="34" charset="0"/>
              </a:rPr>
              <a:t>Handouts </a:t>
            </a:r>
            <a:endParaRPr lang="en-US" sz="2000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lvl="3"/>
            <a:r>
              <a:rPr lang="en-US" sz="3200" dirty="0" smtClean="0">
                <a:latin typeface="Arial Narrow" panose="020B0606020202030204" pitchFamily="34" charset="0"/>
              </a:rPr>
              <a:t>2014 Seminars </a:t>
            </a:r>
          </a:p>
          <a:p>
            <a:pPr lvl="3"/>
            <a:r>
              <a:rPr lang="en-US" sz="3200" dirty="0" smtClean="0">
                <a:latin typeface="Arial Narrow" panose="020B0606020202030204" pitchFamily="34" charset="0"/>
              </a:rPr>
              <a:t>Curriculum Units </a:t>
            </a:r>
          </a:p>
          <a:p>
            <a:pPr lvl="3"/>
            <a:r>
              <a:rPr lang="en-US" sz="3200" dirty="0" smtClean="0">
                <a:latin typeface="Arial Narrow" panose="020B0606020202030204" pitchFamily="34" charset="0"/>
              </a:rPr>
              <a:t>CTI Program &amp; Application Process </a:t>
            </a:r>
            <a:r>
              <a:rPr lang="en-US" sz="2400" dirty="0" smtClean="0">
                <a:latin typeface="Arial Narrow" panose="020B0606020202030204" pitchFamily="34" charset="0"/>
              </a:rPr>
              <a:t> </a:t>
            </a:r>
          </a:p>
          <a:p>
            <a:pPr lvl="3"/>
            <a:r>
              <a:rPr lang="en-US" sz="3200" dirty="0" smtClean="0">
                <a:latin typeface="Arial Narrow" panose="020B0606020202030204" pitchFamily="34" charset="0"/>
              </a:rPr>
              <a:t>Calendar</a:t>
            </a:r>
            <a:endParaRPr lang="en-US" sz="3200" dirty="0" smtClean="0">
              <a:latin typeface="Calibri" pitchFamily="34" charset="0"/>
            </a:endParaRPr>
          </a:p>
          <a:p>
            <a:pPr lvl="3">
              <a:buFont typeface="Wingdings 3" pitchFamily="18" charset="2"/>
              <a:buNone/>
            </a:pPr>
            <a:endParaRPr lang="en-US" sz="2000" dirty="0" smtClean="0">
              <a:latin typeface="Calibri" pitchFamily="34" charset="0"/>
            </a:endParaRPr>
          </a:p>
          <a:p>
            <a:pPr lvl="3"/>
            <a:endParaRPr lang="en-US" sz="2000" dirty="0" smtClean="0">
              <a:latin typeface="Calibri" pitchFamily="34" charset="0"/>
            </a:endParaRPr>
          </a:p>
          <a:p>
            <a:pPr lvl="3">
              <a:buFont typeface="Wingdings 3" pitchFamily="18" charset="2"/>
              <a:buNone/>
            </a:pPr>
            <a:endParaRPr lang="en-US" sz="2000" dirty="0" smtClean="0">
              <a:latin typeface="Calibri" pitchFamily="34" charset="0"/>
            </a:endParaRPr>
          </a:p>
          <a:p>
            <a:pPr lvl="3">
              <a:buFont typeface="Wingdings 3" pitchFamily="18" charset="2"/>
              <a:buNone/>
            </a:pPr>
            <a:endParaRPr lang="en-US" sz="2000" dirty="0" smtClean="0">
              <a:latin typeface="Calibri" pitchFamily="34" charset="0"/>
            </a:endParaRPr>
          </a:p>
          <a:p>
            <a:pPr lvl="3">
              <a:buFont typeface="Wingdings 3" pitchFamily="18" charset="2"/>
              <a:buNone/>
            </a:pPr>
            <a:endParaRPr lang="en-US" sz="2000" dirty="0" smtClean="0">
              <a:latin typeface="Calibri" pitchFamily="34" charset="0"/>
            </a:endParaRPr>
          </a:p>
          <a:p>
            <a:pPr lvl="3">
              <a:buFont typeface="Wingdings 3" pitchFamily="18" charset="2"/>
              <a:buNone/>
            </a:pPr>
            <a:endParaRPr lang="en-US" sz="2000" dirty="0" smtClean="0">
              <a:latin typeface="Calibri" pitchFamily="34" charset="0"/>
            </a:endParaRPr>
          </a:p>
          <a:p>
            <a:pPr lvl="3"/>
            <a:endParaRPr lang="en-US" sz="2000" dirty="0" smtClean="0">
              <a:latin typeface="Calibri" pitchFamily="34" charset="0"/>
            </a:endParaRPr>
          </a:p>
          <a:p>
            <a:pPr lvl="3"/>
            <a:endParaRPr lang="en-US" sz="3200" dirty="0" smtClean="0">
              <a:latin typeface="Calibri" pitchFamily="34" charset="0"/>
            </a:endParaRPr>
          </a:p>
          <a:p>
            <a:pPr>
              <a:buFont typeface="Wingdings" pitchFamily="2" charset="2"/>
              <a:buNone/>
            </a:pPr>
            <a:endParaRPr lang="en-US" sz="3200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914400" y="0"/>
            <a:ext cx="7772400" cy="6858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dirty="0" smtClean="0">
                <a:latin typeface="Arial Narrow" panose="020B0606020202030204" pitchFamily="34" charset="0"/>
              </a:rPr>
              <a:t>Materials in Your Packet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4294967295"/>
          </p:nvPr>
        </p:nvSpPr>
        <p:spPr>
          <a:xfrm>
            <a:off x="304800" y="666750"/>
            <a:ext cx="8610600" cy="4476750"/>
          </a:xfrm>
        </p:spPr>
        <p:txBody>
          <a:bodyPr/>
          <a:lstStyle/>
          <a:p>
            <a:pPr marL="622300" lvl="3" indent="-384175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CTI Teacher Leaders (</a:t>
            </a:r>
            <a:r>
              <a:rPr lang="en-US" sz="24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yellow</a:t>
            </a:r>
            <a:r>
              <a:rPr lang="en-US" sz="2400" dirty="0" smtClean="0">
                <a:latin typeface="Arial Narrow" panose="020B0606020202030204" pitchFamily="34" charset="0"/>
              </a:rPr>
              <a:t>)</a:t>
            </a:r>
          </a:p>
          <a:p>
            <a:pPr marL="622300" lvl="3" indent="-384175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2014 Detailed Calendar (white)</a:t>
            </a:r>
          </a:p>
          <a:p>
            <a:pPr marL="622300" lvl="3" indent="-384175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Application Review Policies (</a:t>
            </a:r>
            <a:r>
              <a:rPr lang="en-US" sz="2400" dirty="0" smtClean="0">
                <a:solidFill>
                  <a:srgbClr val="CB4B3D"/>
                </a:solidFill>
                <a:latin typeface="Arial Narrow" panose="020B0606020202030204" pitchFamily="34" charset="0"/>
              </a:rPr>
              <a:t>salmon</a:t>
            </a:r>
            <a:r>
              <a:rPr lang="en-US" sz="2400" dirty="0" smtClean="0">
                <a:latin typeface="Arial Narrow" panose="020B0606020202030204" pitchFamily="34" charset="0"/>
              </a:rPr>
              <a:t>)</a:t>
            </a:r>
          </a:p>
          <a:p>
            <a:pPr marL="622300" lvl="3" indent="-384175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2014 CTI Participating Schools (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blue</a:t>
            </a:r>
            <a:r>
              <a:rPr lang="en-US" sz="2400" dirty="0" smtClean="0">
                <a:latin typeface="Arial Narrow" panose="020B0606020202030204" pitchFamily="34" charset="0"/>
              </a:rPr>
              <a:t>)</a:t>
            </a:r>
          </a:p>
          <a:p>
            <a:pPr marL="622300" lvl="3" indent="-384175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2014 Seminar Descriptions (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green</a:t>
            </a:r>
            <a:r>
              <a:rPr lang="en-US" sz="2400" dirty="0" smtClean="0">
                <a:latin typeface="Arial Narrow" panose="020B0606020202030204" pitchFamily="34" charset="0"/>
              </a:rPr>
              <a:t>)</a:t>
            </a:r>
          </a:p>
          <a:p>
            <a:pPr marL="622300" lvl="3" indent="-384175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 smtClean="0">
                <a:latin typeface="Arial Narrow" panose="020B0606020202030204" pitchFamily="34" charset="0"/>
              </a:rPr>
              <a:t>Information Form (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pink</a:t>
            </a:r>
            <a:r>
              <a:rPr lang="en-US" sz="2400" dirty="0" smtClean="0">
                <a:latin typeface="Arial Narrow" panose="020B0606020202030204" pitchFamily="34" charset="0"/>
              </a:rPr>
              <a:t>) – please complete and submit to CTI Teacher Leaders at end of tonight</a:t>
            </a:r>
          </a:p>
          <a:p>
            <a:pPr lvl="3">
              <a:lnSpc>
                <a:spcPct val="150000"/>
              </a:lnSpc>
              <a:spcBef>
                <a:spcPts val="0"/>
              </a:spcBef>
              <a:defRPr/>
            </a:pPr>
            <a:endParaRPr lang="en-US" sz="3200" dirty="0" smtClean="0">
              <a:latin typeface="Calibri" pitchFamily="34" charset="0"/>
            </a:endParaRPr>
          </a:p>
          <a:p>
            <a:pPr lvl="3">
              <a:buFont typeface="Wingdings 3" pitchFamily="18" charset="2"/>
              <a:buNone/>
              <a:defRPr/>
            </a:pPr>
            <a:endParaRPr lang="en-US" sz="3200" dirty="0" smtClean="0">
              <a:latin typeface="Calibri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en-US" sz="3200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914400" y="-95250"/>
            <a:ext cx="7772400" cy="6858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2014 Seminars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4294967295"/>
          </p:nvPr>
        </p:nvSpPr>
        <p:spPr>
          <a:xfrm>
            <a:off x="304800" y="438150"/>
            <a:ext cx="8610600" cy="3795713"/>
          </a:xfrm>
        </p:spPr>
        <p:txBody>
          <a:bodyPr/>
          <a:lstStyle/>
          <a:p>
            <a:pPr algn="ctr">
              <a:lnSpc>
                <a:spcPts val="1920"/>
              </a:lnSpc>
              <a:buNone/>
            </a:pPr>
            <a:r>
              <a:rPr lang="en-US" sz="1600" b="1" i="1" dirty="0" smtClean="0">
                <a:solidFill>
                  <a:srgbClr val="00B050"/>
                </a:solidFill>
                <a:latin typeface="Arial Narrow" panose="020B0606020202030204" pitchFamily="34" charset="0"/>
                <a:cs typeface="Times New Roman" pitchFamily="18" charset="0"/>
              </a:rPr>
              <a:t>UNC Charlotte</a:t>
            </a:r>
          </a:p>
          <a:p>
            <a:pPr algn="ctr">
              <a:buNone/>
            </a:pPr>
            <a:r>
              <a:rPr lang="en-US" sz="1800" b="1" dirty="0" smtClean="0">
                <a:latin typeface="Arial Narrow" panose="020B0606020202030204" pitchFamily="34" charset="0"/>
                <a:cs typeface="Times New Roman" pitchFamily="18" charset="0"/>
              </a:rPr>
              <a:t>Heroes</a:t>
            </a:r>
            <a:r>
              <a:rPr lang="en-US" sz="1800" b="1" dirty="0">
                <a:latin typeface="Arial Narrow" panose="020B0606020202030204" pitchFamily="34" charset="0"/>
                <a:cs typeface="Times New Roman" pitchFamily="18" charset="0"/>
              </a:rPr>
              <a:t>, Rebels and Rock </a:t>
            </a:r>
            <a:r>
              <a:rPr lang="en-US" sz="1800" b="1" dirty="0" smtClean="0">
                <a:latin typeface="Arial Narrow" panose="020B0606020202030204" pitchFamily="34" charset="0"/>
                <a:cs typeface="Times New Roman" pitchFamily="18" charset="0"/>
              </a:rPr>
              <a:t>Stars: Cultural </a:t>
            </a:r>
            <a:r>
              <a:rPr lang="en-US" sz="1800" b="1" dirty="0">
                <a:latin typeface="Arial Narrow" panose="020B0606020202030204" pitchFamily="34" charset="0"/>
                <a:cs typeface="Times New Roman" pitchFamily="18" charset="0"/>
              </a:rPr>
              <a:t>Icons in Modern </a:t>
            </a:r>
            <a:r>
              <a:rPr lang="en-US" sz="1800" b="1" dirty="0" smtClean="0">
                <a:latin typeface="Arial Narrow" panose="020B0606020202030204" pitchFamily="34" charset="0"/>
                <a:cs typeface="Times New Roman" pitchFamily="18" charset="0"/>
              </a:rPr>
              <a:t>Europe</a:t>
            </a:r>
          </a:p>
          <a:p>
            <a:pPr algn="ctr">
              <a:buNone/>
            </a:pP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Seminar Leader: </a:t>
            </a: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Heather Perry, </a:t>
            </a: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Associate Professor, UNC </a:t>
            </a: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Charlotte </a:t>
            </a:r>
            <a:endParaRPr lang="en-US" sz="1400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Seminar Coordinator: Roshan Varghese, History, Butler High School</a:t>
            </a:r>
            <a:endParaRPr lang="en-US" sz="1800" b="1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1800" b="1" dirty="0" smtClean="0">
                <a:latin typeface="Arial Narrow" panose="020B0606020202030204" pitchFamily="34" charset="0"/>
                <a:cs typeface="Times New Roman" pitchFamily="18" charset="0"/>
              </a:rPr>
              <a:t>Intersections </a:t>
            </a:r>
            <a:r>
              <a:rPr lang="en-US" sz="1800" b="1" dirty="0">
                <a:latin typeface="Arial Narrow" panose="020B0606020202030204" pitchFamily="34" charset="0"/>
                <a:cs typeface="Times New Roman" pitchFamily="18" charset="0"/>
              </a:rPr>
              <a:t>of Science, Technology, and </a:t>
            </a:r>
            <a:r>
              <a:rPr lang="en-US" sz="1800" b="1" dirty="0" smtClean="0">
                <a:latin typeface="Arial Narrow" panose="020B0606020202030204" pitchFamily="34" charset="0"/>
                <a:cs typeface="Times New Roman" pitchFamily="18" charset="0"/>
              </a:rPr>
              <a:t>Culture</a:t>
            </a:r>
          </a:p>
          <a:p>
            <a:pPr algn="ctr">
              <a:buNone/>
            </a:pP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Seminar Leader: Alan Rauch, Professor of English, UNC Charlotte</a:t>
            </a:r>
          </a:p>
          <a:p>
            <a:pPr algn="ctr">
              <a:buNone/>
            </a:pP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Seminar Coordinator: Jennifer Thompson, Science, James Martin Middle School</a:t>
            </a:r>
          </a:p>
          <a:p>
            <a:pPr algn="ctr">
              <a:buNone/>
            </a:pPr>
            <a:r>
              <a:rPr lang="en-US" sz="1800" b="1" dirty="0">
                <a:latin typeface="Arial Narrow" panose="020B0606020202030204" pitchFamily="34" charset="0"/>
                <a:cs typeface="Times New Roman" pitchFamily="18" charset="0"/>
              </a:rPr>
              <a:t>Metamorphosis:  Transformative Experiences</a:t>
            </a:r>
          </a:p>
          <a:p>
            <a:pPr algn="ctr">
              <a:buNone/>
            </a:pP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Seminar Leader: Amy Ringwood, Associate Professor of Biology, UNC Charlotte</a:t>
            </a:r>
          </a:p>
          <a:p>
            <a:pPr algn="ctr">
              <a:buNone/>
            </a:pP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Seminar Coordinator: Mary Fabian, Science, Cato Middle College</a:t>
            </a:r>
          </a:p>
          <a:p>
            <a:pPr algn="ctr">
              <a:buNone/>
            </a:pPr>
            <a:r>
              <a:rPr lang="en-US" sz="1800" b="1" dirty="0">
                <a:latin typeface="Arial Narrow" panose="020B0606020202030204" pitchFamily="34" charset="0"/>
                <a:cs typeface="Times New Roman" pitchFamily="18" charset="0"/>
              </a:rPr>
              <a:t>Visual Storytelling in Children’s and YA Literature</a:t>
            </a:r>
          </a:p>
          <a:p>
            <a:pPr algn="ctr">
              <a:buNone/>
            </a:pP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Seminar Leader:  </a:t>
            </a: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Paula Connolly, Associate Professor of English, UNC Charlotte</a:t>
            </a:r>
            <a:endParaRPr lang="en-US" sz="1400" dirty="0">
              <a:latin typeface="Arial Narrow" panose="020B0606020202030204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Seminar Coordinator: Teresa </a:t>
            </a:r>
            <a:r>
              <a:rPr lang="en-US" sz="1400" dirty="0" err="1">
                <a:latin typeface="Arial Narrow" panose="020B0606020202030204" pitchFamily="34" charset="0"/>
                <a:cs typeface="Times New Roman" pitchFamily="18" charset="0"/>
              </a:rPr>
              <a:t>Strohl</a:t>
            </a: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, Visual Arts, </a:t>
            </a:r>
            <a:r>
              <a:rPr lang="en-US" sz="1400" dirty="0" err="1">
                <a:latin typeface="Arial Narrow" panose="020B0606020202030204" pitchFamily="34" charset="0"/>
                <a:cs typeface="Times New Roman" pitchFamily="18" charset="0"/>
              </a:rPr>
              <a:t>Barringer</a:t>
            </a: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 Academic Center</a:t>
            </a:r>
          </a:p>
          <a:p>
            <a:pPr algn="ctr"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3">
              <a:buFont typeface="Wingdings 3" pitchFamily="18" charset="2"/>
              <a:buNone/>
              <a:defRPr/>
            </a:pPr>
            <a:endParaRPr lang="en-US" sz="3200" dirty="0" smtClean="0">
              <a:latin typeface="Calibri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en-US" sz="3200" dirty="0" smtClean="0">
              <a:latin typeface="Calibri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1733550"/>
            <a:ext cx="76962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5800" y="2724150"/>
            <a:ext cx="76962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5800" y="3714750"/>
            <a:ext cx="76962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85800" y="742950"/>
            <a:ext cx="76962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85800" y="4705350"/>
            <a:ext cx="76962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914400" y="57150"/>
            <a:ext cx="7772400" cy="6858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2014 Seminars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4294967295"/>
          </p:nvPr>
        </p:nvSpPr>
        <p:spPr>
          <a:xfrm>
            <a:off x="266700" y="666750"/>
            <a:ext cx="8610600" cy="3795713"/>
          </a:xfrm>
        </p:spPr>
        <p:txBody>
          <a:bodyPr/>
          <a:lstStyle/>
          <a:p>
            <a:pPr algn="ctr">
              <a:lnSpc>
                <a:spcPts val="1920"/>
              </a:lnSpc>
              <a:buNone/>
            </a:pPr>
            <a:r>
              <a:rPr lang="en-US" sz="1600" b="1" i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itchFamily="18" charset="0"/>
              </a:rPr>
              <a:t>At Davidson College</a:t>
            </a:r>
          </a:p>
          <a:p>
            <a:pPr algn="ctr">
              <a:buNone/>
            </a:pPr>
            <a:r>
              <a:rPr lang="en-US" sz="1800" b="1" dirty="0">
                <a:latin typeface="Arial Narrow" panose="020B0606020202030204" pitchFamily="34" charset="0"/>
                <a:cs typeface="Times New Roman" pitchFamily="18" charset="0"/>
              </a:rPr>
              <a:t>Artificial Intelligence</a:t>
            </a:r>
          </a:p>
          <a:p>
            <a:pPr algn="ctr">
              <a:buNone/>
            </a:pP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Seminar Leader: </a:t>
            </a:r>
            <a:r>
              <a:rPr lang="en-US" sz="1400" dirty="0" err="1">
                <a:latin typeface="Arial Narrow" panose="020B0606020202030204" pitchFamily="34" charset="0"/>
                <a:cs typeface="Times New Roman" pitchFamily="18" charset="0"/>
              </a:rPr>
              <a:t>Raghuram</a:t>
            </a: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Arial Narrow" panose="020B0606020202030204" pitchFamily="34" charset="0"/>
                <a:cs typeface="Times New Roman" pitchFamily="18" charset="0"/>
              </a:rPr>
              <a:t>Ramanujan</a:t>
            </a: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, Assistant Professor of Mathematics, Davidson College</a:t>
            </a:r>
          </a:p>
          <a:p>
            <a:pPr algn="ctr">
              <a:buNone/>
            </a:pP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Coordinator: Phil Carver, Science, James Martin Middle School </a:t>
            </a:r>
          </a:p>
          <a:p>
            <a:pPr algn="ctr">
              <a:buNone/>
            </a:pPr>
            <a:r>
              <a:rPr lang="en-US" sz="1800" b="1" dirty="0">
                <a:latin typeface="Arial Narrow" panose="020B0606020202030204" pitchFamily="34" charset="0"/>
                <a:cs typeface="Times New Roman" pitchFamily="18" charset="0"/>
              </a:rPr>
              <a:t>Human Agency</a:t>
            </a:r>
          </a:p>
          <a:p>
            <a:pPr algn="ctr">
              <a:buNone/>
            </a:pP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Seminar Leader: Meghan Griffith, Associate Professor of Philosophy, Davidson </a:t>
            </a: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College</a:t>
            </a:r>
            <a:endParaRPr lang="en-US" sz="1400" dirty="0">
              <a:latin typeface="Arial Narrow" panose="020B0606020202030204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1400" dirty="0">
                <a:latin typeface="Arial Narrow" panose="020B0606020202030204" pitchFamily="34" charset="0"/>
                <a:cs typeface="Times New Roman" pitchFamily="18" charset="0"/>
              </a:rPr>
              <a:t>Seminar Coordinator: Susan Jones, 1st Grade, Steele Creek Elementary School </a:t>
            </a:r>
          </a:p>
          <a:p>
            <a:pPr algn="ctr">
              <a:buNone/>
            </a:pPr>
            <a:r>
              <a:rPr lang="en-US" sz="1800" b="1" dirty="0" smtClean="0">
                <a:latin typeface="Arial Narrow" panose="020B0606020202030204" pitchFamily="34" charset="0"/>
                <a:cs typeface="Times New Roman" pitchFamily="18" charset="0"/>
              </a:rPr>
              <a:t>The Global Energy Challenge</a:t>
            </a:r>
            <a:endParaRPr lang="en-US" sz="1800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1400" i="1" dirty="0" smtClean="0">
                <a:latin typeface="Arial Narrow" panose="020B0606020202030204" pitchFamily="34" charset="0"/>
                <a:cs typeface="Times New Roman" pitchFamily="18" charset="0"/>
              </a:rPr>
              <a:t>S</a:t>
            </a: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eminar Leader: </a:t>
            </a:r>
            <a:r>
              <a:rPr lang="en-US" sz="1400" dirty="0" err="1" smtClean="0">
                <a:latin typeface="Arial Narrow" panose="020B0606020202030204" pitchFamily="34" charset="0"/>
                <a:cs typeface="Times New Roman" pitchFamily="18" charset="0"/>
              </a:rPr>
              <a:t>Durwin</a:t>
            </a: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Arial Narrow" panose="020B0606020202030204" pitchFamily="34" charset="0"/>
                <a:cs typeface="Times New Roman" pitchFamily="18" charset="0"/>
              </a:rPr>
              <a:t>Striplin</a:t>
            </a: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, Professor of Chemistry, Davidson College </a:t>
            </a:r>
          </a:p>
          <a:p>
            <a:pPr algn="ctr">
              <a:buNone/>
            </a:pP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Seminar Coordinator: </a:t>
            </a:r>
            <a:r>
              <a:rPr lang="en-US" sz="1400" dirty="0" err="1" smtClean="0">
                <a:latin typeface="Arial Narrow" panose="020B0606020202030204" pitchFamily="34" charset="0"/>
                <a:cs typeface="Times New Roman" pitchFamily="18" charset="0"/>
              </a:rPr>
              <a:t>DeNise</a:t>
            </a: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Arial Narrow" panose="020B0606020202030204" pitchFamily="34" charset="0"/>
                <a:cs typeface="Times New Roman" pitchFamily="18" charset="0"/>
              </a:rPr>
              <a:t>Gerst</a:t>
            </a: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, Science, </a:t>
            </a:r>
            <a:r>
              <a:rPr lang="en-US" sz="1400" dirty="0" err="1" smtClean="0">
                <a:latin typeface="Arial Narrow" panose="020B0606020202030204" pitchFamily="34" charset="0"/>
                <a:cs typeface="Times New Roman" pitchFamily="18" charset="0"/>
              </a:rPr>
              <a:t>Barringer</a:t>
            </a: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 Academic Center</a:t>
            </a:r>
          </a:p>
          <a:p>
            <a:pPr algn="ctr">
              <a:buNone/>
            </a:pPr>
            <a:r>
              <a:rPr lang="en-US" sz="1800" b="1" dirty="0" smtClean="0">
                <a:latin typeface="Arial Narrow" panose="020B0606020202030204" pitchFamily="34" charset="0"/>
                <a:cs typeface="Times New Roman" pitchFamily="18" charset="0"/>
              </a:rPr>
              <a:t>The </a:t>
            </a:r>
            <a:r>
              <a:rPr lang="en-US" sz="1800" b="1" dirty="0">
                <a:latin typeface="Arial Narrow" panose="020B0606020202030204" pitchFamily="34" charset="0"/>
                <a:cs typeface="Times New Roman" pitchFamily="18" charset="0"/>
              </a:rPr>
              <a:t>Art of Fiction: Close Analysis, Style, and the </a:t>
            </a:r>
            <a:r>
              <a:rPr lang="en-US" sz="1800" b="1" dirty="0" smtClean="0">
                <a:latin typeface="Arial Narrow" panose="020B0606020202030204" pitchFamily="34" charset="0"/>
                <a:cs typeface="Times New Roman" pitchFamily="18" charset="0"/>
              </a:rPr>
              <a:t>Novel</a:t>
            </a:r>
          </a:p>
          <a:p>
            <a:pPr algn="ctr">
              <a:buNone/>
            </a:pP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Seminar Leader: Maria </a:t>
            </a:r>
            <a:r>
              <a:rPr lang="en-US" sz="1400" dirty="0" err="1" smtClean="0">
                <a:latin typeface="Arial Narrow" panose="020B0606020202030204" pitchFamily="34" charset="0"/>
                <a:cs typeface="Times New Roman" pitchFamily="18" charset="0"/>
              </a:rPr>
              <a:t>Fackler</a:t>
            </a: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, Assistant Professor of English, Davidson College</a:t>
            </a:r>
          </a:p>
          <a:p>
            <a:pPr algn="ctr">
              <a:buNone/>
            </a:pP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Seminar Coordinator: Jennifer </a:t>
            </a:r>
            <a:r>
              <a:rPr lang="en-US" sz="1400" dirty="0" err="1" smtClean="0">
                <a:latin typeface="Arial Narrow" panose="020B0606020202030204" pitchFamily="34" charset="0"/>
                <a:cs typeface="Times New Roman" pitchFamily="18" charset="0"/>
              </a:rPr>
              <a:t>Ladanyi</a:t>
            </a:r>
            <a:r>
              <a:rPr lang="en-US" sz="1400" dirty="0" smtClean="0">
                <a:latin typeface="Arial Narrow" panose="020B0606020202030204" pitchFamily="34" charset="0"/>
                <a:cs typeface="Times New Roman" pitchFamily="18" charset="0"/>
              </a:rPr>
              <a:t>, Language Arts, Bailey Middle School</a:t>
            </a:r>
          </a:p>
          <a:p>
            <a:pPr algn="ctr"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3">
              <a:buFont typeface="Wingdings 3" pitchFamily="18" charset="2"/>
              <a:buNone/>
              <a:defRPr/>
            </a:pPr>
            <a:endParaRPr lang="en-US" sz="3200" dirty="0" smtClean="0">
              <a:latin typeface="Calibri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en-US" sz="3200" dirty="0" smtClean="0">
              <a:latin typeface="Calibri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1962150"/>
            <a:ext cx="7010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66800" y="2952750"/>
            <a:ext cx="7010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66800" y="3943350"/>
            <a:ext cx="7010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066800" y="971550"/>
            <a:ext cx="7010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066800" y="4933950"/>
            <a:ext cx="7010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1244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0981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7592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236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2393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936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2245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6816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609600" y="-41136"/>
            <a:ext cx="7772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spc="-100" dirty="0" smtClean="0">
                <a:solidFill>
                  <a:srgbClr val="C1EEFF"/>
                </a:solidFill>
                <a:latin typeface="Arial Narrow" panose="020B0606020202030204" pitchFamily="34" charset="0"/>
              </a:rPr>
              <a:t>Curriculum Units</a:t>
            </a:r>
            <a:endParaRPr lang="en-US" sz="4000" spc="-100" dirty="0">
              <a:solidFill>
                <a:srgbClr val="C1EEFF"/>
              </a:solidFill>
              <a:latin typeface="Arial Narrow" panose="020B0606020202030204" pitchFamily="34" charset="0"/>
            </a:endParaRPr>
          </a:p>
        </p:txBody>
      </p:sp>
      <p:sp>
        <p:nvSpPr>
          <p:cNvPr id="111619" name="TextBox 2"/>
          <p:cNvSpPr txBox="1">
            <a:spLocks noChangeArrowheads="1"/>
          </p:cNvSpPr>
          <p:nvPr/>
        </p:nvSpPr>
        <p:spPr bwMode="auto">
          <a:xfrm>
            <a:off x="304800" y="590551"/>
            <a:ext cx="8534400" cy="6563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15-25 pages; 3 drafts</a:t>
            </a:r>
          </a:p>
          <a:p>
            <a:pPr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Based on Seminar Topic</a:t>
            </a:r>
          </a:p>
          <a:p>
            <a:pPr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Includes: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u="sng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Background information </a:t>
            </a: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about your school and the class(</a:t>
            </a:r>
            <a:r>
              <a:rPr lang="en-US" dirty="0" err="1" smtClean="0">
                <a:solidFill>
                  <a:prstClr val="white"/>
                </a:solidFill>
                <a:latin typeface="Arial Narrow" panose="020B0606020202030204" pitchFamily="34" charset="0"/>
              </a:rPr>
              <a:t>es</a:t>
            </a: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) you plan to use for unit implementation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u="sng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Rationale</a:t>
            </a: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 for the unit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u="sng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Strategies</a:t>
            </a: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 for teaching the unit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u="sng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Short lessons</a:t>
            </a: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 for teaching the unit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u="sng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Readings</a:t>
            </a: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 you recommend  to teachers and students (+ any appendices that you find valuable)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This unit is for your class AND it is published: </a:t>
            </a: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  <a:hlinkClick r:id="rId2"/>
              </a:rPr>
              <a:t>charlotteteachers.org/curriculum.html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dirty="0" smtClean="0">
              <a:solidFill>
                <a:prstClr val="white"/>
              </a:solidFill>
              <a:latin typeface="Arial Narrow" panose="020B0606020202030204" pitchFamily="34" charset="0"/>
              <a:hlinkClick r:id="rId2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b="1" i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Not to worry…there is plenty of help available from veteran Fellows and Coordinators.</a:t>
            </a:r>
          </a:p>
          <a:p>
            <a:pPr marL="742950" lvl="1" indent="-285750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D6ECFF"/>
              </a:buClr>
              <a:buSzPct val="95000"/>
              <a:buFont typeface="Arial" pitchFamily="34" charset="0"/>
              <a:buChar char="•"/>
            </a:pPr>
            <a:endParaRPr lang="en-US" sz="2400" dirty="0">
              <a:solidFill>
                <a:prstClr val="white"/>
              </a:solidFill>
            </a:endParaRPr>
          </a:p>
          <a:p>
            <a:pPr marL="742950" lvl="1" indent="-285750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D6ECFF"/>
              </a:buClr>
              <a:buSzPct val="95000"/>
            </a:pPr>
            <a:endParaRPr lang="en-US" sz="2400" dirty="0">
              <a:solidFill>
                <a:prstClr val="white"/>
              </a:solidFill>
            </a:endParaRPr>
          </a:p>
          <a:p>
            <a:pPr marL="742950" lvl="1" indent="-285750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D6ECFF"/>
              </a:buClr>
              <a:buSzPct val="95000"/>
            </a:pPr>
            <a:r>
              <a:rPr lang="en-US" sz="2400" dirty="0">
                <a:solidFill>
                  <a:prstClr val="white"/>
                </a:solidFill>
              </a:rPr>
              <a:t>	</a:t>
            </a:r>
            <a:endParaRPr lang="en-US" sz="2000" dirty="0">
              <a:solidFill>
                <a:prstClr val="white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24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685800" y="0"/>
            <a:ext cx="7772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spc="-100" dirty="0" smtClean="0">
                <a:solidFill>
                  <a:srgbClr val="C1EEFF"/>
                </a:solidFill>
                <a:latin typeface="Arial Narrow" panose="020B0606020202030204" pitchFamily="34" charset="0"/>
              </a:rPr>
              <a:t>Seminars are…</a:t>
            </a:r>
            <a:endParaRPr lang="en-US" sz="4000" spc="-100" dirty="0">
              <a:solidFill>
                <a:srgbClr val="C1EEFF"/>
              </a:solidFill>
              <a:latin typeface="Arial Narrow" panose="020B0606020202030204" pitchFamily="34" charset="0"/>
            </a:endParaRPr>
          </a:p>
        </p:txBody>
      </p:sp>
      <p:sp>
        <p:nvSpPr>
          <p:cNvPr id="111619" name="TextBox 2"/>
          <p:cNvSpPr txBox="1">
            <a:spLocks noChangeArrowheads="1"/>
          </p:cNvSpPr>
          <p:nvPr/>
        </p:nvSpPr>
        <p:spPr bwMode="auto">
          <a:xfrm>
            <a:off x="228600" y="1028703"/>
            <a:ext cx="8534400" cy="2303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ts val="700"/>
              </a:spcBef>
              <a:buClr>
                <a:srgbClr val="D6ECFF"/>
              </a:buClr>
              <a:buSzPct val="95000"/>
            </a:pPr>
            <a:endParaRPr lang="en-US" sz="2400" dirty="0">
              <a:solidFill>
                <a:prstClr val="white"/>
              </a:solidFill>
            </a:endParaRPr>
          </a:p>
          <a:p>
            <a:pPr marL="742950" lvl="1" indent="-285750">
              <a:lnSpc>
                <a:spcPct val="150000"/>
              </a:lnSpc>
              <a:spcBef>
                <a:spcPts val="700"/>
              </a:spcBef>
              <a:buClr>
                <a:srgbClr val="D6ECFF"/>
              </a:buClr>
              <a:buSzPct val="95000"/>
            </a:pPr>
            <a:endParaRPr lang="en-US" sz="2400" dirty="0">
              <a:solidFill>
                <a:prstClr val="white"/>
              </a:solidFill>
            </a:endParaRPr>
          </a:p>
          <a:p>
            <a:pPr marL="742950" lvl="1" indent="-285750">
              <a:lnSpc>
                <a:spcPct val="150000"/>
              </a:lnSpc>
              <a:spcBef>
                <a:spcPts val="700"/>
              </a:spcBef>
              <a:buClr>
                <a:srgbClr val="D6ECFF"/>
              </a:buClr>
              <a:buSzPct val="95000"/>
            </a:pPr>
            <a:r>
              <a:rPr lang="en-US" sz="2400" dirty="0">
                <a:solidFill>
                  <a:prstClr val="white"/>
                </a:solidFill>
              </a:rPr>
              <a:t>	</a:t>
            </a:r>
            <a:endParaRPr lang="en-US" sz="2000" dirty="0">
              <a:solidFill>
                <a:prstClr val="white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666750"/>
            <a:ext cx="7239000" cy="432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Collaborative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	 </a:t>
            </a:r>
          </a:p>
          <a:p>
            <a:r>
              <a:rPr lang="en-US" b="1" u="sng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Collegial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				</a:t>
            </a:r>
          </a:p>
          <a:p>
            <a:r>
              <a:rPr lang="en-US" b="1" u="sng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A Commitment</a:t>
            </a:r>
          </a:p>
          <a:p>
            <a:pPr marL="411163" lvl="2" indent="-342900">
              <a:spcBef>
                <a:spcPts val="700"/>
              </a:spcBef>
              <a:buClr>
                <a:srgbClr val="D6ECFF"/>
              </a:buClr>
              <a:buSzPct val="95000"/>
              <a:buFont typeface="Wingdings 2" pitchFamily="18" charset="2"/>
              <a:buNone/>
            </a:pP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	- Fellows must attend all Seminar Meetings</a:t>
            </a:r>
          </a:p>
          <a:p>
            <a:pPr marL="411163" lvl="2" indent="-342900">
              <a:spcBef>
                <a:spcPts val="700"/>
              </a:spcBef>
              <a:buClr>
                <a:srgbClr val="D6ECFF"/>
              </a:buClr>
              <a:buSzPct val="95000"/>
              <a:buFont typeface="Wingdings 2" pitchFamily="18" charset="2"/>
              <a:buNone/>
            </a:pP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	- Fellows must complete a curriculum unit</a:t>
            </a:r>
            <a:endParaRPr lang="en-US" b="1" u="sng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>
              <a:spcBef>
                <a:spcPts val="400"/>
              </a:spcBef>
            </a:pPr>
            <a:r>
              <a:rPr lang="en-US" b="1" u="sng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Rewarding</a:t>
            </a:r>
          </a:p>
          <a:p>
            <a:pPr marL="411163" lvl="2" indent="-342900">
              <a:spcBef>
                <a:spcPts val="600"/>
              </a:spcBef>
              <a:buClr>
                <a:srgbClr val="D6ECFF"/>
              </a:buClr>
              <a:buSzPct val="95000"/>
              <a:buFont typeface="Wingdings 2" pitchFamily="18" charset="2"/>
              <a:buNone/>
            </a:pP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	- Long-term relationships</a:t>
            </a:r>
          </a:p>
          <a:p>
            <a:pPr marL="411163" lvl="2" indent="-342900">
              <a:spcBef>
                <a:spcPts val="600"/>
              </a:spcBef>
              <a:buClr>
                <a:srgbClr val="D6ECFF"/>
              </a:buClr>
              <a:buSzPct val="95000"/>
              <a:buFont typeface="Wingdings 2" pitchFamily="18" charset="2"/>
              <a:buNone/>
            </a:pP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	- New curriculum</a:t>
            </a:r>
          </a:p>
          <a:p>
            <a:pPr marL="411163" lvl="2" indent="-342900">
              <a:spcBef>
                <a:spcPts val="600"/>
              </a:spcBef>
              <a:buClr>
                <a:srgbClr val="D6ECFF"/>
              </a:buClr>
              <a:buSzPct val="95000"/>
              <a:buFont typeface="Wingdings 2" pitchFamily="18" charset="2"/>
              <a:buNone/>
            </a:pP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	- Leadership skills</a:t>
            </a:r>
          </a:p>
          <a:p>
            <a:pPr marL="411163" lvl="2" indent="-342900">
              <a:spcBef>
                <a:spcPts val="600"/>
              </a:spcBef>
              <a:buClr>
                <a:srgbClr val="D6ECFF"/>
              </a:buClr>
              <a:buSzPct val="95000"/>
              <a:buFont typeface="Wingdings 2" pitchFamily="18" charset="2"/>
              <a:buNone/>
            </a:pP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	- $1,500 stipend and 3 CEUs</a:t>
            </a:r>
          </a:p>
          <a:p>
            <a:pPr marL="411163" lvl="2" indent="-342900">
              <a:spcBef>
                <a:spcPts val="600"/>
              </a:spcBef>
              <a:buClr>
                <a:srgbClr val="D6ECFF"/>
              </a:buClr>
              <a:buSzPct val="95000"/>
              <a:buFont typeface="Wingdings 2" pitchFamily="18" charset="2"/>
              <a:buNone/>
            </a:pP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	- Opportunity to </a:t>
            </a: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apply </a:t>
            </a:r>
            <a:r>
              <a:rPr lang="en-US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to National Summer Seminars at Yale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304800" y="0"/>
            <a:ext cx="8153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spc="-100" dirty="0" smtClean="0">
                <a:solidFill>
                  <a:srgbClr val="C1EEFF"/>
                </a:solidFill>
                <a:latin typeface="Arial Narrow" panose="020B0606020202030204" pitchFamily="34" charset="0"/>
              </a:rPr>
              <a:t>Calendar for 2014 CTI Fellows</a:t>
            </a:r>
            <a:endParaRPr lang="en-US" sz="4000" spc="-100" dirty="0">
              <a:solidFill>
                <a:srgbClr val="C1EEFF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895351"/>
            <a:ext cx="86106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b="1" dirty="0" smtClean="0">
                <a:latin typeface="Arial Narrow" panose="020B0606020202030204" pitchFamily="34" charset="0"/>
              </a:rPr>
              <a:t>March 12:</a:t>
            </a:r>
            <a:r>
              <a:rPr lang="en-US" sz="2000" dirty="0" smtClean="0">
                <a:latin typeface="Arial Narrow" panose="020B0606020202030204" pitchFamily="34" charset="0"/>
              </a:rPr>
              <a:t>  Applications due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b="1" dirty="0" smtClean="0">
                <a:latin typeface="Arial Narrow" panose="020B0606020202030204" pitchFamily="34" charset="0"/>
              </a:rPr>
              <a:t>April 1:  </a:t>
            </a:r>
            <a:r>
              <a:rPr lang="en-US" sz="2000" dirty="0" smtClean="0">
                <a:latin typeface="Arial Narrow" panose="020B0606020202030204" pitchFamily="34" charset="0"/>
              </a:rPr>
              <a:t>Fellows notified of their selection via email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b="1" dirty="0" smtClean="0">
                <a:latin typeface="Arial Narrow" panose="020B0606020202030204" pitchFamily="34" charset="0"/>
              </a:rPr>
              <a:t>April 24:  </a:t>
            </a:r>
            <a:r>
              <a:rPr lang="en-US" sz="2000" dirty="0" smtClean="0">
                <a:latin typeface="Arial Narrow" panose="020B0606020202030204" pitchFamily="34" charset="0"/>
              </a:rPr>
              <a:t>Orientation (at Discovery Place)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b="1" dirty="0" smtClean="0">
                <a:latin typeface="Arial Narrow" panose="020B0606020202030204" pitchFamily="34" charset="0"/>
              </a:rPr>
              <a:t>April-May:  </a:t>
            </a:r>
            <a:r>
              <a:rPr lang="en-US" sz="2000" dirty="0" smtClean="0">
                <a:latin typeface="Arial Narrow" panose="020B0606020202030204" pitchFamily="34" charset="0"/>
              </a:rPr>
              <a:t>3 seminar meetings plus Campus Connection events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b="1" dirty="0" smtClean="0">
                <a:latin typeface="Arial Narrow" panose="020B0606020202030204" pitchFamily="34" charset="0"/>
              </a:rPr>
              <a:t>June 13:  </a:t>
            </a:r>
            <a:r>
              <a:rPr lang="en-US" sz="2000" dirty="0" smtClean="0">
                <a:latin typeface="Arial Narrow" panose="020B0606020202030204" pitchFamily="34" charset="0"/>
              </a:rPr>
              <a:t>Curriculum unit Prospectus due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b="1" dirty="0" smtClean="0">
                <a:latin typeface="Arial Narrow" panose="020B0606020202030204" pitchFamily="34" charset="0"/>
              </a:rPr>
              <a:t>July-August:  </a:t>
            </a:r>
            <a:r>
              <a:rPr lang="en-US" sz="2000" dirty="0" smtClean="0">
                <a:latin typeface="Arial Narrow" panose="020B0606020202030204" pitchFamily="34" charset="0"/>
              </a:rPr>
              <a:t>Reading Period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b="1" dirty="0" smtClean="0">
                <a:latin typeface="Arial Narrow" panose="020B0606020202030204" pitchFamily="34" charset="0"/>
              </a:rPr>
              <a:t>August: 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dirty="0" smtClean="0">
                <a:latin typeface="Arial Narrow" panose="020B0606020202030204" pitchFamily="34" charset="0"/>
              </a:rPr>
              <a:t>1:1 </a:t>
            </a:r>
            <a:r>
              <a:rPr lang="en-US" sz="2000" dirty="0" smtClean="0">
                <a:latin typeface="Arial Narrow" panose="020B0606020202030204" pitchFamily="34" charset="0"/>
              </a:rPr>
              <a:t>meetings with your Seminar Leader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b="1" dirty="0" smtClean="0">
                <a:latin typeface="Arial Narrow" panose="020B0606020202030204" pitchFamily="34" charset="0"/>
              </a:rPr>
              <a:t>September-November:  </a:t>
            </a:r>
            <a:r>
              <a:rPr lang="en-US" sz="2000" dirty="0" smtClean="0">
                <a:latin typeface="Arial Narrow" panose="020B0606020202030204" pitchFamily="34" charset="0"/>
              </a:rPr>
              <a:t>Weekly seminar meetings (Thursday evenings) 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b="1" dirty="0" smtClean="0">
                <a:latin typeface="Arial Narrow" panose="020B0606020202030204" pitchFamily="34" charset="0"/>
              </a:rPr>
              <a:t>December 11:  </a:t>
            </a:r>
            <a:r>
              <a:rPr lang="en-US" sz="2000" dirty="0" smtClean="0">
                <a:latin typeface="Arial Narrow" panose="020B0606020202030204" pitchFamily="34" charset="0"/>
              </a:rPr>
              <a:t>Fellows’ Finale!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381000" y="-41136"/>
            <a:ext cx="8153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spc="-100" dirty="0" smtClean="0">
                <a:solidFill>
                  <a:srgbClr val="C1EEFF"/>
                </a:solidFill>
                <a:latin typeface="Arial Narrow" panose="020B0606020202030204" pitchFamily="34" charset="0"/>
              </a:rPr>
              <a:t>Application</a:t>
            </a:r>
            <a:endParaRPr lang="en-US" sz="4000" spc="-100" dirty="0">
              <a:solidFill>
                <a:srgbClr val="C1EEFF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590550"/>
            <a:ext cx="86106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Online (</a:t>
            </a: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  <a:hlinkClick r:id="rId2"/>
              </a:rPr>
              <a:t>http://apps.charlotteteachers.org/</a:t>
            </a: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)</a:t>
            </a:r>
          </a:p>
          <a:p>
            <a:pPr lvl="1"/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Login (previous applicants) or create account (new applicants</a:t>
            </a: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)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Check to be sure your school and principal are shown correctly</a:t>
            </a:r>
            <a:endParaRPr lang="en-US" sz="2000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Read the directions</a:t>
            </a:r>
          </a:p>
          <a:p>
            <a:pPr marL="1368425" lvl="2" indent="-457200"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Create all essays in word document and paste into application</a:t>
            </a:r>
          </a:p>
          <a:p>
            <a:pPr marL="1368425" lvl="2" indent="-457200"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Save as you go (“Save</a:t>
            </a: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”)</a:t>
            </a:r>
            <a:endParaRPr lang="en-US" sz="2000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Complete  application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Focus on your curriculum idea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Many ways to demonstrate leadership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Consider applying to more than one seminar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Submit application (“Submit</a:t>
            </a: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”)</a:t>
            </a:r>
            <a:endParaRPr lang="en-US" sz="2000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Let your principal know you have applied 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Contact CTI Teacher Leaders with 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00050"/>
            <a:ext cx="20066000" cy="752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l="801" t="14103" r="51265" b="10684"/>
          <a:stretch>
            <a:fillRect/>
          </a:stretch>
        </p:blipFill>
        <p:spPr bwMode="auto">
          <a:xfrm>
            <a:off x="0" y="0"/>
            <a:ext cx="9448800" cy="51435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381000" y="416064"/>
            <a:ext cx="8153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spc="-100" dirty="0" smtClean="0">
                <a:solidFill>
                  <a:srgbClr val="C1EEFF"/>
                </a:solidFill>
                <a:latin typeface="Arial Narrow" panose="020B0606020202030204" pitchFamily="34" charset="0"/>
              </a:rPr>
              <a:t>For those interested…</a:t>
            </a:r>
            <a:endParaRPr lang="en-US" sz="4000" spc="-100" dirty="0">
              <a:solidFill>
                <a:srgbClr val="C1EEFF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928628"/>
            <a:ext cx="77724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endParaRPr lang="en-US" sz="2400" dirty="0" smtClean="0">
              <a:solidFill>
                <a:prstClr val="white"/>
              </a:solidFill>
              <a:latin typeface="Calibri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Check the Calendar – make sure ALL dates work for you</a:t>
            </a:r>
          </a:p>
          <a:p>
            <a:pPr lvl="1">
              <a:lnSpc>
                <a:spcPct val="150000"/>
              </a:lnSpc>
            </a:pPr>
            <a:endParaRPr lang="en-US" sz="800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Submit Online Application by </a:t>
            </a:r>
            <a:r>
              <a:rPr lang="en-US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March 12 </a:t>
            </a:r>
          </a:p>
          <a:p>
            <a:pPr marL="742950" lvl="1" indent="-285750">
              <a:lnSpc>
                <a:spcPct val="150000"/>
              </a:lnSpc>
            </a:pPr>
            <a:r>
              <a:rPr lang="en-US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	</a:t>
            </a:r>
            <a:r>
              <a:rPr lang="en-US" sz="2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(contact Teacher Leaders with questions)</a:t>
            </a:r>
          </a:p>
          <a:p>
            <a:pPr marL="742950" lvl="1" indent="-285750">
              <a:lnSpc>
                <a:spcPct val="150000"/>
              </a:lnSpc>
            </a:pPr>
            <a:endParaRPr lang="en-US" sz="800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marL="742950" lvl="1" indent="-285750">
              <a:lnSpc>
                <a:spcPct val="150000"/>
              </a:lnSpc>
              <a:buClr>
                <a:srgbClr val="D6ECFF"/>
              </a:buClr>
              <a:buSzPct val="95000"/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Submit pink information sheets tonight</a:t>
            </a:r>
            <a:endParaRPr lang="en-US" sz="24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684675"/>
            <a:ext cx="8763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738AC8">
                    <a:lumMod val="75000"/>
                  </a:srgbClr>
                </a:solidFill>
                <a:latin typeface="Arial Narrow" panose="020B0606020202030204" pitchFamily="34" charset="0"/>
              </a:rPr>
              <a:t>CTI invites </a:t>
            </a:r>
            <a:r>
              <a:rPr lang="en-US" sz="4000" dirty="0">
                <a:solidFill>
                  <a:prstClr val="white"/>
                </a:solidFill>
                <a:latin typeface="Arial Narrow" panose="020B0606020202030204" pitchFamily="34" charset="0"/>
              </a:rPr>
              <a:t>You</a:t>
            </a:r>
            <a:r>
              <a:rPr lang="en-US" sz="4000" b="1" dirty="0">
                <a:solidFill>
                  <a:srgbClr val="738AC8">
                    <a:lumMod val="75000"/>
                  </a:srgbClr>
                </a:solidFill>
                <a:latin typeface="Arial Narrow" panose="020B0606020202030204" pitchFamily="34" charset="0"/>
              </a:rPr>
              <a:t> to Participate </a:t>
            </a:r>
            <a:r>
              <a:rPr lang="en-US" sz="4000" b="1" dirty="0" smtClean="0">
                <a:solidFill>
                  <a:srgbClr val="738AC8">
                    <a:lumMod val="75000"/>
                  </a:srgbClr>
                </a:solidFill>
                <a:latin typeface="Arial Narrow" panose="020B0606020202030204" pitchFamily="34" charset="0"/>
              </a:rPr>
              <a:t>in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 smtClean="0">
                <a:solidFill>
                  <a:srgbClr val="738AC8">
                    <a:lumMod val="75000"/>
                  </a:srgbClr>
                </a:solidFill>
                <a:latin typeface="Arial Narrow" panose="020B0606020202030204" pitchFamily="34" charset="0"/>
              </a:rPr>
              <a:t>Content-Rich </a:t>
            </a:r>
            <a:r>
              <a:rPr lang="en-US" sz="4000" b="1" dirty="0">
                <a:solidFill>
                  <a:srgbClr val="738AC8">
                    <a:lumMod val="75000"/>
                  </a:srgbClr>
                </a:solidFill>
                <a:latin typeface="Arial Narrow" panose="020B0606020202030204" pitchFamily="34" charset="0"/>
              </a:rPr>
              <a:t>Seminars led by Faculty </a:t>
            </a:r>
            <a:r>
              <a:rPr lang="en-US" sz="4000" b="1" dirty="0" smtClean="0">
                <a:solidFill>
                  <a:srgbClr val="738AC8">
                    <a:lumMod val="75000"/>
                  </a:srgbClr>
                </a:solidFill>
                <a:latin typeface="Arial Narrow" panose="020B0606020202030204" pitchFamily="34" charset="0"/>
              </a:rPr>
              <a:t>from</a:t>
            </a:r>
            <a:endParaRPr lang="en-US" sz="4000" b="1" dirty="0">
              <a:solidFill>
                <a:srgbClr val="738AC8">
                  <a:lumMod val="75000"/>
                </a:srgbClr>
              </a:solidFill>
              <a:latin typeface="Arial Narrow" panose="020B0606020202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C00000"/>
                </a:solidFill>
                <a:latin typeface="Arial Narrow" panose="020B0606020202030204" pitchFamily="34" charset="0"/>
              </a:rPr>
              <a:t>Davidson College</a:t>
            </a:r>
            <a:endParaRPr lang="en-US" sz="4000" b="1" dirty="0">
              <a:solidFill>
                <a:srgbClr val="738AC8">
                  <a:lumMod val="75000"/>
                </a:srgbClr>
              </a:solidFill>
              <a:latin typeface="Arial Narrow" panose="020B0606020202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00B050"/>
                </a:solidFill>
                <a:latin typeface="Arial Narrow" panose="020B0606020202030204" pitchFamily="34" charset="0"/>
              </a:rPr>
              <a:t>UNC Charlotte</a:t>
            </a:r>
            <a:r>
              <a:rPr lang="en-US" sz="4000" b="1" dirty="0">
                <a:solidFill>
                  <a:srgbClr val="738AC8">
                    <a:lumMod val="75000"/>
                  </a:srgbClr>
                </a:solidFill>
                <a:latin typeface="Arial Narrow" panose="020B0606020202030204" pitchFamily="34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0" dirty="0">
              <a:solidFill>
                <a:srgbClr val="1AB39F">
                  <a:lumMod val="40000"/>
                  <a:lumOff val="60000"/>
                </a:srgbClr>
              </a:solidFill>
              <a:latin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738AC8">
                  <a:lumMod val="75000"/>
                </a:srgbClr>
              </a:solidFill>
              <a:latin typeface="Calibri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4457700"/>
            <a:ext cx="262160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4416985"/>
            <a:ext cx="2209800" cy="66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4032" y="4400550"/>
            <a:ext cx="212376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J:\CTI private\CTI Communications\Logos\CTI Logos\2012 CTI Logos from Irina\CTI_CTE-0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133350"/>
            <a:ext cx="4371975" cy="143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980</TotalTime>
  <Words>632</Words>
  <Application>Microsoft Office PowerPoint</Application>
  <PresentationFormat>On-screen Show (16:9)</PresentationFormat>
  <Paragraphs>130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Metro</vt:lpstr>
      <vt:lpstr>1_Metro</vt:lpstr>
      <vt:lpstr>PowerPoint Presentation</vt:lpstr>
      <vt:lpstr>Agenda</vt:lpstr>
      <vt:lpstr>Materials in Your Packet</vt:lpstr>
      <vt:lpstr>2014 Seminars</vt:lpstr>
      <vt:lpstr>2014 Seminars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African American Literary Lives</dc:title>
  <dc:creator>Jeffrey Bernard Leak</dc:creator>
  <cp:lastModifiedBy>test</cp:lastModifiedBy>
  <cp:revision>131</cp:revision>
  <dcterms:created xsi:type="dcterms:W3CDTF">2012-02-29T13:44:03Z</dcterms:created>
  <dcterms:modified xsi:type="dcterms:W3CDTF">2014-02-18T21:41:21Z</dcterms:modified>
</cp:coreProperties>
</file>